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72" r:id="rId3"/>
    <p:sldId id="258" r:id="rId4"/>
    <p:sldId id="257" r:id="rId5"/>
    <p:sldId id="259" r:id="rId6"/>
    <p:sldId id="268" r:id="rId7"/>
    <p:sldId id="263" r:id="rId8"/>
    <p:sldId id="269" r:id="rId9"/>
    <p:sldId id="270" r:id="rId10"/>
    <p:sldId id="275" r:id="rId11"/>
    <p:sldId id="273" r:id="rId12"/>
    <p:sldId id="276" r:id="rId13"/>
    <p:sldId id="277" r:id="rId14"/>
    <p:sldId id="278" r:id="rId15"/>
    <p:sldId id="264" r:id="rId16"/>
    <p:sldId id="281" r:id="rId17"/>
    <p:sldId id="280" r:id="rId18"/>
    <p:sldId id="282" r:id="rId19"/>
    <p:sldId id="283" r:id="rId20"/>
    <p:sldId id="279" r:id="rId21"/>
    <p:sldId id="286" r:id="rId22"/>
    <p:sldId id="285" r:id="rId23"/>
    <p:sldId id="284" r:id="rId24"/>
    <p:sldId id="287" r:id="rId25"/>
    <p:sldId id="289" r:id="rId26"/>
    <p:sldId id="288" r:id="rId27"/>
    <p:sldId id="290" r:id="rId28"/>
    <p:sldId id="291" r:id="rId29"/>
    <p:sldId id="292" r:id="rId30"/>
    <p:sldId id="294" r:id="rId31"/>
    <p:sldId id="308" r:id="rId32"/>
    <p:sldId id="310" r:id="rId33"/>
    <p:sldId id="309" r:id="rId34"/>
    <p:sldId id="293" r:id="rId35"/>
    <p:sldId id="295" r:id="rId36"/>
    <p:sldId id="300" r:id="rId37"/>
    <p:sldId id="302" r:id="rId38"/>
    <p:sldId id="301" r:id="rId39"/>
    <p:sldId id="297" r:id="rId40"/>
    <p:sldId id="298" r:id="rId41"/>
    <p:sldId id="299" r:id="rId42"/>
    <p:sldId id="303" r:id="rId43"/>
    <p:sldId id="307" r:id="rId44"/>
    <p:sldId id="304" r:id="rId45"/>
    <p:sldId id="306" r:id="rId46"/>
    <p:sldId id="305" r:id="rId47"/>
    <p:sldId id="296" r:id="rId48"/>
    <p:sldId id="311" r:id="rId49"/>
    <p:sldId id="274" r:id="rId50"/>
    <p:sldId id="260" r:id="rId51"/>
    <p:sldId id="261" r:id="rId52"/>
    <p:sldId id="262" r:id="rId53"/>
    <p:sldId id="267" r:id="rId54"/>
    <p:sldId id="271" r:id="rId55"/>
    <p:sldId id="265" r:id="rId56"/>
    <p:sldId id="266" r:id="rId5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155D0-1270-4F4A-BA72-29234840C8DA}" type="datetimeFigureOut">
              <a:rPr kumimoji="1" lang="ja-JP" altLang="en-US" smtClean="0"/>
              <a:t>2020/10/29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7501D-E483-446E-9FF0-FFA1EC0CFE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2670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GIF</a:t>
            </a:r>
            <a:r>
              <a:rPr kumimoji="1" lang="ja-JP" altLang="en-US" dirty="0" smtClean="0"/>
              <a:t>で作る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7501D-E483-446E-9FF0-FFA1EC0CFED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83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ディズニーうんちくを入れる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7501D-E483-446E-9FF0-FFA1EC0CFEDE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473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著作権切れパブリックドメイン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7501D-E483-446E-9FF0-FFA1EC0CFEDE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42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著作権切れパブリックドメイン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7501D-E483-446E-9FF0-FFA1EC0CFEDE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35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著作権切れパブリックドメイン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7501D-E483-446E-9FF0-FFA1EC0CFEDE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550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一コマの動く速度で表現を変える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7501D-E483-446E-9FF0-FFA1EC0CFEDE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5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GIF</a:t>
            </a:r>
            <a:r>
              <a:rPr kumimoji="1" lang="ja-JP" altLang="en-US" dirty="0" smtClean="0"/>
              <a:t>で出力させる</a:t>
            </a:r>
            <a:r>
              <a:rPr kumimoji="1" lang="en-US" altLang="ja-JP" dirty="0" smtClean="0"/>
              <a:t>_</a:t>
            </a:r>
            <a:r>
              <a:rPr kumimoji="1" lang="ja-JP" altLang="en-US" dirty="0" smtClean="0"/>
              <a:t>ダミーファイルを利用する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7501D-E483-446E-9FF0-FFA1EC0CFEDE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40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437C-B012-44EA-8D31-2B5FB3A20A65}" type="datetimeFigureOut">
              <a:rPr kumimoji="1" lang="ja-JP" altLang="en-US" smtClean="0"/>
              <a:pPr/>
              <a:t>2020/10/29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9174-49FC-4FBF-94E1-1B8D4AEE71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437C-B012-44EA-8D31-2B5FB3A20A65}" type="datetimeFigureOut">
              <a:rPr kumimoji="1" lang="ja-JP" altLang="en-US" smtClean="0"/>
              <a:pPr/>
              <a:t>2020/10/29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9174-49FC-4FBF-94E1-1B8D4AEE71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437C-B012-44EA-8D31-2B5FB3A20A65}" type="datetimeFigureOut">
              <a:rPr kumimoji="1" lang="ja-JP" altLang="en-US" smtClean="0"/>
              <a:pPr/>
              <a:t>2020/10/29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9174-49FC-4FBF-94E1-1B8D4AEE71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437C-B012-44EA-8D31-2B5FB3A20A65}" type="datetimeFigureOut">
              <a:rPr kumimoji="1" lang="ja-JP" altLang="en-US" smtClean="0"/>
              <a:pPr/>
              <a:t>2020/10/29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9174-49FC-4FBF-94E1-1B8D4AEE71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437C-B012-44EA-8D31-2B5FB3A20A65}" type="datetimeFigureOut">
              <a:rPr kumimoji="1" lang="ja-JP" altLang="en-US" smtClean="0"/>
              <a:pPr/>
              <a:t>2020/10/29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9174-49FC-4FBF-94E1-1B8D4AEE71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437C-B012-44EA-8D31-2B5FB3A20A65}" type="datetimeFigureOut">
              <a:rPr kumimoji="1" lang="ja-JP" altLang="en-US" smtClean="0"/>
              <a:pPr/>
              <a:t>2020/10/29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9174-49FC-4FBF-94E1-1B8D4AEE71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437C-B012-44EA-8D31-2B5FB3A20A65}" type="datetimeFigureOut">
              <a:rPr kumimoji="1" lang="ja-JP" altLang="en-US" smtClean="0"/>
              <a:pPr/>
              <a:t>2020/10/29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9174-49FC-4FBF-94E1-1B8D4AEE71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437C-B012-44EA-8D31-2B5FB3A20A65}" type="datetimeFigureOut">
              <a:rPr kumimoji="1" lang="ja-JP" altLang="en-US" smtClean="0"/>
              <a:pPr/>
              <a:t>2020/10/29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9174-49FC-4FBF-94E1-1B8D4AEE71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437C-B012-44EA-8D31-2B5FB3A20A65}" type="datetimeFigureOut">
              <a:rPr kumimoji="1" lang="ja-JP" altLang="en-US" smtClean="0"/>
              <a:pPr/>
              <a:t>2020/10/29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9174-49FC-4FBF-94E1-1B8D4AEE71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437C-B012-44EA-8D31-2B5FB3A20A65}" type="datetimeFigureOut">
              <a:rPr kumimoji="1" lang="ja-JP" altLang="en-US" smtClean="0"/>
              <a:pPr/>
              <a:t>2020/10/29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9174-49FC-4FBF-94E1-1B8D4AEE71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437C-B012-44EA-8D31-2B5FB3A20A65}" type="datetimeFigureOut">
              <a:rPr kumimoji="1" lang="ja-JP" altLang="en-US" smtClean="0"/>
              <a:pPr/>
              <a:t>2020/10/29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9174-49FC-4FBF-94E1-1B8D4AEE71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2437C-B012-44EA-8D31-2B5FB3A20A65}" type="datetimeFigureOut">
              <a:rPr kumimoji="1" lang="ja-JP" altLang="en-US" smtClean="0"/>
              <a:pPr/>
              <a:t>2020/10/29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D9174-49FC-4FBF-94E1-1B8D4AEE71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なぜ動いてみえるのか？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残像現象</a:t>
            </a:r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>
          <a:blip r:embed="rId2" cstate="print"/>
          <a:srcRect l="1939" t="3356" r="2332" b="5359"/>
          <a:stretch>
            <a:fillRect/>
          </a:stretch>
        </p:blipFill>
        <p:spPr bwMode="auto">
          <a:xfrm>
            <a:off x="1857356" y="3929066"/>
            <a:ext cx="3031843" cy="157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雲形吹き出し 4"/>
          <p:cNvSpPr/>
          <p:nvPr/>
        </p:nvSpPr>
        <p:spPr>
          <a:xfrm>
            <a:off x="5214942" y="3000372"/>
            <a:ext cx="3929058" cy="2214578"/>
          </a:xfrm>
          <a:prstGeom prst="cloudCallout">
            <a:avLst>
              <a:gd name="adj1" fmla="val -72207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像が</a:t>
            </a:r>
            <a:r>
              <a:rPr lang="en-US" altLang="ja-JP" dirty="0" smtClean="0"/>
              <a:t>2</a:t>
            </a:r>
            <a:r>
              <a:rPr lang="ja-JP" altLang="en-US" dirty="0" smtClean="0"/>
              <a:t>つ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映るので一つだろう</a:t>
            </a:r>
            <a:endParaRPr kumimoji="1" lang="ja-JP" altLang="en-US" dirty="0"/>
          </a:p>
        </p:txBody>
      </p:sp>
      <p:pic>
        <p:nvPicPr>
          <p:cNvPr id="1026" name="Picture 2" descr="\\10.95.0.70\amai.takato$\授業\社会と情報\3-8\ボール\スライド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643182"/>
            <a:ext cx="1357322" cy="10183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\\10.95.0.70\amai.takato$\授業\社会と情報\3-8\ボール\スライド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643182"/>
            <a:ext cx="1285884" cy="964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04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9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動画</a:t>
            </a:r>
            <a:r>
              <a:rPr kumimoji="1" lang="en-US" altLang="ja-JP" dirty="0" smtClean="0"/>
              <a:t>=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1475656" y="2418364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5423057" y="2418364"/>
            <a:ext cx="2317729" cy="17287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1446637" y="4869160"/>
            <a:ext cx="2345989" cy="17498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3800"/>
          <a:stretch/>
        </p:blipFill>
        <p:spPr>
          <a:xfrm>
            <a:off x="5423057" y="4843750"/>
            <a:ext cx="2354079" cy="1775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40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動画</a:t>
            </a:r>
            <a:r>
              <a:rPr kumimoji="1" lang="en-US" altLang="ja-JP" dirty="0" smtClean="0"/>
              <a:t>=</a:t>
            </a:r>
            <a:r>
              <a:rPr kumimoji="1" lang="ja-JP" altLang="en-US" dirty="0" smtClean="0"/>
              <a:t>静止画の組み合わせ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1475656" y="2418364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5423057" y="2418364"/>
            <a:ext cx="2317729" cy="17287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1446637" y="4869160"/>
            <a:ext cx="2345989" cy="17498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3800"/>
          <a:stretch/>
        </p:blipFill>
        <p:spPr>
          <a:xfrm>
            <a:off x="5423057" y="4843750"/>
            <a:ext cx="2354079" cy="1775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0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動画</a:t>
            </a:r>
            <a:r>
              <a:rPr kumimoji="1" lang="en-US" altLang="ja-JP" dirty="0" smtClean="0"/>
              <a:t>=</a:t>
            </a:r>
            <a:r>
              <a:rPr kumimoji="1" lang="ja-JP" altLang="en-US" dirty="0" smtClean="0"/>
              <a:t>静止画の組み合わせ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ja-JP" altLang="en-US" dirty="0"/>
              <a:t>フレーム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1475656" y="2418364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5423057" y="2418364"/>
            <a:ext cx="2317729" cy="17287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1446637" y="4869160"/>
            <a:ext cx="2345989" cy="17498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3800"/>
          <a:stretch/>
        </p:blipFill>
        <p:spPr>
          <a:xfrm>
            <a:off x="5423057" y="4843750"/>
            <a:ext cx="2354079" cy="1775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02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70166"/>
          </a:xfrm>
        </p:spPr>
        <p:txBody>
          <a:bodyPr>
            <a:noAutofit/>
          </a:bodyPr>
          <a:lstStyle/>
          <a:p>
            <a:pPr algn="l"/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dirty="0" smtClean="0"/>
              <a:t>カクカクの動画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 dirty="0"/>
              <a:t>ヌルヌルの動画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70166"/>
          </a:xfrm>
        </p:spPr>
        <p:txBody>
          <a:bodyPr>
            <a:noAutofit/>
          </a:bodyPr>
          <a:lstStyle/>
          <a:p>
            <a:pPr algn="l"/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dirty="0" smtClean="0"/>
              <a:t>カクカクの動画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 dirty="0"/>
              <a:t>ヌルヌルの動画</a:t>
            </a:r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104624" y="2134423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683568" y="3130128"/>
            <a:ext cx="2317729" cy="17287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1334860" y="3969450"/>
            <a:ext cx="2345989" cy="17498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3800"/>
          <a:stretch/>
        </p:blipFill>
        <p:spPr>
          <a:xfrm>
            <a:off x="1734245" y="4984554"/>
            <a:ext cx="2354079" cy="1775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07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70166"/>
          </a:xfrm>
        </p:spPr>
        <p:txBody>
          <a:bodyPr>
            <a:noAutofit/>
          </a:bodyPr>
          <a:lstStyle/>
          <a:p>
            <a:pPr algn="l"/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dirty="0" smtClean="0"/>
              <a:t>カクカクの動画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 dirty="0"/>
              <a:t>ヌルヌルの動画</a:t>
            </a:r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104624" y="2134423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683568" y="3130128"/>
            <a:ext cx="2317729" cy="17287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1334860" y="3969450"/>
            <a:ext cx="2345989" cy="17498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3800"/>
          <a:stretch/>
        </p:blipFill>
        <p:spPr>
          <a:xfrm>
            <a:off x="1734245" y="4984554"/>
            <a:ext cx="2354079" cy="17752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3988607" y="22319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4141007" y="23843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4293407" y="25367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4445807" y="26891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4598207" y="28415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4750607" y="29939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4903007" y="31463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5055407" y="32987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5207807" y="34511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5360207" y="36035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5512607" y="37559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5665007" y="39083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5817407" y="40607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5969807" y="42131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6122207" y="43655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6274607" y="45179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3800"/>
          <a:stretch/>
        </p:blipFill>
        <p:spPr>
          <a:xfrm>
            <a:off x="6532732" y="4748125"/>
            <a:ext cx="2354079" cy="1775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04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70166"/>
          </a:xfrm>
        </p:spPr>
        <p:txBody>
          <a:bodyPr>
            <a:noAutofit/>
          </a:bodyPr>
          <a:lstStyle/>
          <a:p>
            <a:pPr algn="l"/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dirty="0" smtClean="0"/>
              <a:t>カクカクの動画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 dirty="0"/>
              <a:t>ヌルヌルの動画</a:t>
            </a:r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104624" y="2134423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683568" y="3130128"/>
            <a:ext cx="2317729" cy="17287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1334860" y="3969450"/>
            <a:ext cx="2345989" cy="17498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3800"/>
          <a:stretch/>
        </p:blipFill>
        <p:spPr>
          <a:xfrm>
            <a:off x="1734245" y="4984554"/>
            <a:ext cx="2354079" cy="17752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3988607" y="22319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4141007" y="23843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4293407" y="25367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4445807" y="26891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4598207" y="28415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4750607" y="29939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4903007" y="31463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5055407" y="32987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5207807" y="34511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5360207" y="36035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5512607" y="37559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5665007" y="39083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5817407" y="40607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5969807" y="42131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6122207" y="43655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6274607" y="45179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3800"/>
          <a:stretch/>
        </p:blipFill>
        <p:spPr>
          <a:xfrm>
            <a:off x="6532732" y="4748125"/>
            <a:ext cx="2354079" cy="17752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角丸四角形吹き出し 28"/>
          <p:cNvSpPr/>
          <p:nvPr/>
        </p:nvSpPr>
        <p:spPr>
          <a:xfrm>
            <a:off x="172837" y="5078625"/>
            <a:ext cx="2500718" cy="1364357"/>
          </a:xfrm>
          <a:prstGeom prst="wedgeRoundRectCallout">
            <a:avLst>
              <a:gd name="adj1" fmla="val -17921"/>
              <a:gd name="adj2" fmla="val -7548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フレームの数が少ない</a:t>
            </a:r>
            <a:endParaRPr kumimoji="1" lang="ja-JP" altLang="en-US" dirty="0"/>
          </a:p>
        </p:txBody>
      </p:sp>
      <p:sp>
        <p:nvSpPr>
          <p:cNvPr id="30" name="角丸四角形吹き出し 29"/>
          <p:cNvSpPr/>
          <p:nvPr/>
        </p:nvSpPr>
        <p:spPr>
          <a:xfrm>
            <a:off x="5217373" y="5259165"/>
            <a:ext cx="2500718" cy="1364357"/>
          </a:xfrm>
          <a:prstGeom prst="wedgeRoundRectCallout">
            <a:avLst>
              <a:gd name="adj1" fmla="val -17921"/>
              <a:gd name="adj2" fmla="val -7548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フレームの数が多い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558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70166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200" dirty="0" smtClean="0"/>
              <a:t>フレームレート</a:t>
            </a:r>
            <a:r>
              <a:rPr kumimoji="1" lang="en-US" altLang="ja-JP" sz="3200" dirty="0" smtClean="0"/>
              <a:t>=</a:t>
            </a:r>
            <a:r>
              <a:rPr lang="en-US" altLang="ja-JP" sz="3200" dirty="0"/>
              <a:t>1</a:t>
            </a:r>
            <a:r>
              <a:rPr kumimoji="1" lang="ja-JP" altLang="en-US" sz="3200" dirty="0" smtClean="0"/>
              <a:t>秒間に使っているフレーム数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dirty="0" smtClean="0"/>
              <a:t>カクカクの動画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 dirty="0"/>
              <a:t>ヌルヌルの動画</a:t>
            </a:r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104624" y="2134423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683568" y="3130128"/>
            <a:ext cx="2317729" cy="17287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1334860" y="3969450"/>
            <a:ext cx="2345989" cy="17498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3800"/>
          <a:stretch/>
        </p:blipFill>
        <p:spPr>
          <a:xfrm>
            <a:off x="1734245" y="4984554"/>
            <a:ext cx="2354079" cy="17752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3988607" y="22319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4141007" y="23843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4293407" y="25367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4445807" y="26891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4598207" y="28415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4750607" y="29939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4903007" y="31463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5055407" y="32987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5207807" y="34511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5360207" y="36035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5512607" y="37559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5665007" y="39083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5817407" y="40607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5969807" y="42131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6122207" y="43655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6274607" y="451795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3800"/>
          <a:stretch/>
        </p:blipFill>
        <p:spPr>
          <a:xfrm>
            <a:off x="6532732" y="4748125"/>
            <a:ext cx="2354079" cy="17752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角丸四角形吹き出し 28"/>
          <p:cNvSpPr/>
          <p:nvPr/>
        </p:nvSpPr>
        <p:spPr>
          <a:xfrm>
            <a:off x="172837" y="5078625"/>
            <a:ext cx="2500718" cy="1364357"/>
          </a:xfrm>
          <a:prstGeom prst="wedgeRoundRectCallout">
            <a:avLst>
              <a:gd name="adj1" fmla="val -17921"/>
              <a:gd name="adj2" fmla="val -7548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フレームの数が少ない</a:t>
            </a:r>
            <a:endParaRPr kumimoji="1" lang="ja-JP" altLang="en-US" dirty="0"/>
          </a:p>
        </p:txBody>
      </p:sp>
      <p:sp>
        <p:nvSpPr>
          <p:cNvPr id="30" name="角丸四角形吹き出し 29"/>
          <p:cNvSpPr/>
          <p:nvPr/>
        </p:nvSpPr>
        <p:spPr>
          <a:xfrm>
            <a:off x="5217373" y="5259165"/>
            <a:ext cx="2500718" cy="1364357"/>
          </a:xfrm>
          <a:prstGeom prst="wedgeRoundRectCallout">
            <a:avLst>
              <a:gd name="adj1" fmla="val -17921"/>
              <a:gd name="adj2" fmla="val -7548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フレームの数が多い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31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動画の表現方法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20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フレームレート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r>
              <a:rPr lang="ja-JP" altLang="en-US" dirty="0"/>
              <a:t>秒間に使っている</a:t>
            </a:r>
            <a:r>
              <a:rPr lang="ja-JP" altLang="en-US" dirty="0" smtClean="0"/>
              <a:t>フレーム数</a:t>
            </a:r>
            <a:endParaRPr lang="en-US" altLang="ja-JP" dirty="0" smtClean="0"/>
          </a:p>
          <a:p>
            <a:r>
              <a:rPr kumimoji="1" lang="ja-JP" altLang="en-US" dirty="0" smtClean="0"/>
              <a:t>単位は</a:t>
            </a:r>
            <a:r>
              <a:rPr kumimoji="1" lang="en-US" altLang="ja-JP" dirty="0" smtClean="0"/>
              <a:t>fps</a:t>
            </a:r>
            <a:r>
              <a:rPr kumimoji="1" lang="ja-JP" altLang="en-US" dirty="0" smtClean="0"/>
              <a:t>を用いる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463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フレームレート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r>
              <a:rPr lang="ja-JP" altLang="en-US" dirty="0"/>
              <a:t>秒間に使っている</a:t>
            </a:r>
            <a:r>
              <a:rPr lang="ja-JP" altLang="en-US" dirty="0" smtClean="0"/>
              <a:t>フレーム数</a:t>
            </a:r>
            <a:endParaRPr lang="en-US" altLang="ja-JP" dirty="0" smtClean="0"/>
          </a:p>
          <a:p>
            <a:r>
              <a:rPr kumimoji="1" lang="ja-JP" altLang="en-US" dirty="0" smtClean="0"/>
              <a:t>単位は</a:t>
            </a:r>
            <a:r>
              <a:rPr kumimoji="1" lang="en-US" altLang="ja-JP" dirty="0" smtClean="0"/>
              <a:t>fps</a:t>
            </a:r>
            <a:r>
              <a:rPr kumimoji="1" lang="ja-JP" altLang="en-US" dirty="0" smtClean="0"/>
              <a:t>を用いる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例えば</a:t>
            </a:r>
            <a:r>
              <a:rPr kumimoji="1" lang="en-US" altLang="ja-JP" dirty="0" smtClean="0"/>
              <a:t>…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61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フレームレート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r>
              <a:rPr lang="ja-JP" altLang="en-US" dirty="0"/>
              <a:t>秒間に使っている</a:t>
            </a:r>
            <a:r>
              <a:rPr lang="ja-JP" altLang="en-US" dirty="0" smtClean="0"/>
              <a:t>フレーム数</a:t>
            </a:r>
            <a:endParaRPr lang="en-US" altLang="ja-JP" dirty="0" smtClean="0"/>
          </a:p>
          <a:p>
            <a:r>
              <a:rPr kumimoji="1" lang="ja-JP" altLang="en-US" dirty="0" smtClean="0"/>
              <a:t>単位は</a:t>
            </a:r>
            <a:r>
              <a:rPr kumimoji="1" lang="en-US" altLang="ja-JP" dirty="0" smtClean="0"/>
              <a:t>fps</a:t>
            </a:r>
            <a:r>
              <a:rPr kumimoji="1" lang="ja-JP" altLang="en-US" dirty="0" smtClean="0"/>
              <a:t>を用いる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例えば</a:t>
            </a:r>
            <a:r>
              <a:rPr kumimoji="1" lang="en-US" altLang="ja-JP" dirty="0" smtClean="0"/>
              <a:t>…</a:t>
            </a:r>
          </a:p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秒間に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枚のフレームを使っていたら</a:t>
            </a:r>
            <a:r>
              <a:rPr kumimoji="1" lang="en-US" altLang="ja-JP" dirty="0" smtClean="0"/>
              <a:t>…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6369830" y="55354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6522230" y="70594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6674630" y="85834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6827030" y="101074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6979430" y="116314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7131830" y="131554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7284230" y="146794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7436630" y="162034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3800"/>
          <a:stretch/>
        </p:blipFill>
        <p:spPr>
          <a:xfrm>
            <a:off x="7694755" y="1850515"/>
            <a:ext cx="2354079" cy="17752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7850636" y="2027238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8003036" y="2179638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8155436" y="2332038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8307836" y="2484438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8460236" y="2636838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8612636" y="2789238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8765036" y="2941638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8917436" y="3094038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3800"/>
          <a:stretch/>
        </p:blipFill>
        <p:spPr>
          <a:xfrm>
            <a:off x="9175561" y="3324211"/>
            <a:ext cx="2354079" cy="1775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87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フレームレート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r>
              <a:rPr lang="ja-JP" altLang="en-US" dirty="0"/>
              <a:t>秒間に使っている</a:t>
            </a:r>
            <a:r>
              <a:rPr lang="ja-JP" altLang="en-US" dirty="0" smtClean="0"/>
              <a:t>フレーム数</a:t>
            </a:r>
            <a:endParaRPr lang="en-US" altLang="ja-JP" dirty="0" smtClean="0"/>
          </a:p>
          <a:p>
            <a:r>
              <a:rPr kumimoji="1" lang="ja-JP" altLang="en-US" dirty="0" smtClean="0"/>
              <a:t>単位は</a:t>
            </a:r>
            <a:r>
              <a:rPr kumimoji="1" lang="en-US" altLang="ja-JP" dirty="0" smtClean="0"/>
              <a:t>fps</a:t>
            </a:r>
            <a:r>
              <a:rPr kumimoji="1" lang="ja-JP" altLang="en-US" dirty="0" smtClean="0"/>
              <a:t>を用いる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例えば</a:t>
            </a:r>
            <a:r>
              <a:rPr kumimoji="1" lang="en-US" altLang="ja-JP" dirty="0" smtClean="0"/>
              <a:t>…</a:t>
            </a:r>
          </a:p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秒間に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枚のフレームを使っていたら</a:t>
            </a:r>
            <a:r>
              <a:rPr kumimoji="1" lang="en-US" altLang="ja-JP" dirty="0" smtClean="0"/>
              <a:t>…</a:t>
            </a:r>
          </a:p>
          <a:p>
            <a:r>
              <a:rPr lang="en-US" altLang="ja-JP" dirty="0" smtClean="0"/>
              <a:t>30fps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6369830" y="55354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6522230" y="70594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6674630" y="85834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6827030" y="101074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6979430" y="116314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7131830" y="131554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7284230" y="146794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7436630" y="1620342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3800"/>
          <a:stretch/>
        </p:blipFill>
        <p:spPr>
          <a:xfrm>
            <a:off x="7694755" y="1850515"/>
            <a:ext cx="2354079" cy="17752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7850636" y="2027238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8003036" y="2179638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8155436" y="2332038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8307836" y="2484438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8460236" y="2636838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8612636" y="2789238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8765036" y="2941638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4851"/>
          <a:stretch/>
        </p:blipFill>
        <p:spPr>
          <a:xfrm>
            <a:off x="8917436" y="3094038"/>
            <a:ext cx="231697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 b="3800"/>
          <a:stretch/>
        </p:blipFill>
        <p:spPr>
          <a:xfrm>
            <a:off x="9175561" y="3324211"/>
            <a:ext cx="2354079" cy="1775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分の</a:t>
            </a:r>
            <a:r>
              <a:rPr kumimoji="1" lang="en-US" altLang="ja-JP" dirty="0" smtClean="0"/>
              <a:t>30fps</a:t>
            </a:r>
            <a:r>
              <a:rPr kumimoji="1" lang="ja-JP" altLang="en-US" dirty="0" smtClean="0"/>
              <a:t>の動画を作ったら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135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分の</a:t>
            </a:r>
            <a:r>
              <a:rPr kumimoji="1" lang="en-US" altLang="ja-JP" dirty="0" smtClean="0"/>
              <a:t>30fps</a:t>
            </a:r>
            <a:r>
              <a:rPr kumimoji="1" lang="ja-JP" altLang="en-US" dirty="0" smtClean="0"/>
              <a:t>の動画を作ったら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30fps×60</a:t>
            </a:r>
            <a:r>
              <a:rPr kumimoji="1" lang="ja-JP" altLang="en-US" dirty="0" smtClean="0"/>
              <a:t>秒</a:t>
            </a:r>
            <a:r>
              <a:rPr lang="en-US" altLang="ja-JP" dirty="0" smtClean="0"/>
              <a:t>×20</a:t>
            </a:r>
            <a:r>
              <a:rPr lang="ja-JP" altLang="en-US" dirty="0" smtClean="0"/>
              <a:t>分</a:t>
            </a:r>
            <a:r>
              <a:rPr lang="en-US" altLang="ja-JP" dirty="0" smtClean="0"/>
              <a:t>=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4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分の</a:t>
            </a:r>
            <a:r>
              <a:rPr kumimoji="1" lang="en-US" altLang="ja-JP" dirty="0" smtClean="0"/>
              <a:t>30fps</a:t>
            </a:r>
            <a:r>
              <a:rPr kumimoji="1" lang="ja-JP" altLang="en-US" dirty="0" smtClean="0"/>
              <a:t>の動画を作ったら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30fps×60</a:t>
            </a:r>
            <a:r>
              <a:rPr kumimoji="1" lang="ja-JP" altLang="en-US" dirty="0" smtClean="0"/>
              <a:t>秒</a:t>
            </a:r>
            <a:r>
              <a:rPr lang="en-US" altLang="ja-JP" dirty="0" smtClean="0"/>
              <a:t>×20</a:t>
            </a:r>
            <a:r>
              <a:rPr lang="ja-JP" altLang="en-US" dirty="0" smtClean="0"/>
              <a:t>分</a:t>
            </a:r>
            <a:r>
              <a:rPr lang="en-US" altLang="ja-JP" dirty="0" smtClean="0"/>
              <a:t>=36000</a:t>
            </a:r>
            <a:endParaRPr kumimoji="1" lang="ja-JP" altLang="en-US" dirty="0"/>
          </a:p>
        </p:txBody>
      </p:sp>
      <p:pic>
        <p:nvPicPr>
          <p:cNvPr id="1028" name="Picture 4" descr="おじさん・おばさんの境界線？ ショックで「ガーン」はもう古い！ - ねとら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399" y="4149080"/>
            <a:ext cx="3591601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2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9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s://help.autodesk.com/cloudhelp/2016/JPN/3DSMax/images/GUID-2310DC1D-D00C-4935-A5B6-D5044FF6105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28"/>
          <a:stretch/>
        </p:blipFill>
        <p:spPr bwMode="auto">
          <a:xfrm>
            <a:off x="457200" y="-24109"/>
            <a:ext cx="7088476" cy="215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4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s://help.autodesk.com/cloudhelp/2016/JPN/3DSMax/images/GUID-2310DC1D-D00C-4935-A5B6-D5044FF610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24109"/>
            <a:ext cx="7088476" cy="53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5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ネタ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t="1313"/>
          <a:stretch/>
        </p:blipFill>
        <p:spPr>
          <a:xfrm>
            <a:off x="1259632" y="2348880"/>
            <a:ext cx="6333981" cy="3766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</p:txBody>
      </p:sp>
      <p:pic>
        <p:nvPicPr>
          <p:cNvPr id="1026" name="Picture 2" descr="Amazon | 白雪姫 スペシャル・エディション [DVD] | 映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00200"/>
            <a:ext cx="3657972" cy="515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966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白雪姫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1937</a:t>
            </a:r>
            <a:r>
              <a:rPr kumimoji="1" lang="ja-JP" altLang="en-US" dirty="0" smtClean="0"/>
              <a:t>年</a:t>
            </a:r>
            <a:endParaRPr kumimoji="1" lang="en-US" altLang="ja-JP" dirty="0" smtClean="0"/>
          </a:p>
        </p:txBody>
      </p:sp>
      <p:pic>
        <p:nvPicPr>
          <p:cNvPr id="1026" name="Picture 2" descr="Amazon | 白雪姫 スペシャル・エディション [DVD] | 映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00200"/>
            <a:ext cx="3657972" cy="515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936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白雪姫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1937</a:t>
            </a:r>
            <a:r>
              <a:rPr kumimoji="1" lang="ja-JP" altLang="en-US" dirty="0" smtClean="0"/>
              <a:t>年</a:t>
            </a:r>
            <a:endParaRPr kumimoji="1" lang="en-US" altLang="ja-JP" dirty="0" smtClean="0"/>
          </a:p>
          <a:p>
            <a:r>
              <a:rPr kumimoji="1" lang="ja-JP" altLang="en-US" dirty="0" smtClean="0"/>
              <a:t>作画枚数</a:t>
            </a:r>
            <a:r>
              <a:rPr kumimoji="1" lang="en-US" altLang="ja-JP" dirty="0" smtClean="0"/>
              <a:t>…25</a:t>
            </a:r>
            <a:r>
              <a:rPr kumimoji="1" lang="ja-JP" altLang="en-US" dirty="0" smtClean="0"/>
              <a:t>万枚</a:t>
            </a:r>
            <a:endParaRPr kumimoji="1" lang="ja-JP" altLang="en-US" dirty="0"/>
          </a:p>
        </p:txBody>
      </p:sp>
      <p:pic>
        <p:nvPicPr>
          <p:cNvPr id="1026" name="Picture 2" descr="Amazon | 白雪姫 スペシャル・エディション [DVD] | 映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00200"/>
            <a:ext cx="3657972" cy="515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129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s://help.autodesk.com/cloudhelp/2016/JPN/3DSMax/images/GUID-2310DC1D-D00C-4935-A5B6-D5044FF610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24109"/>
            <a:ext cx="7088476" cy="53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実話】毎日20L水を飲まないと死んでしまう男。難病｢尿崩症｣と戦う壮絶人生…（マンガ動画）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1" t="16087"/>
          <a:stretch/>
        </p:blipFill>
        <p:spPr bwMode="auto">
          <a:xfrm>
            <a:off x="5034702" y="3471737"/>
            <a:ext cx="4109298" cy="33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どうしよう</a:t>
            </a:r>
            <a:r>
              <a:rPr kumimoji="1" lang="en-US" altLang="ja-JP" dirty="0" smtClean="0"/>
              <a:t>….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7165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どうしよう</a:t>
            </a:r>
            <a:r>
              <a:rPr kumimoji="1" lang="en-US" altLang="ja-JP" dirty="0" smtClean="0"/>
              <a:t>….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lang="ja-JP" altLang="en-US" dirty="0" smtClean="0"/>
              <a:t>全部描いたら大変</a:t>
            </a:r>
            <a:r>
              <a:rPr lang="en-US" altLang="ja-JP" dirty="0" smtClean="0"/>
              <a:t>…</a:t>
            </a:r>
          </a:p>
          <a:p>
            <a:endParaRPr kumimoji="1" lang="en-US" altLang="ja-JP" dirty="0"/>
          </a:p>
        </p:txBody>
      </p:sp>
      <p:pic>
        <p:nvPicPr>
          <p:cNvPr id="4098" name="Picture 2" descr="コトバ解説：「へとへと」と「くたくた」と「ぐったり」の違い - 毎日新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56" y="1410184"/>
            <a:ext cx="2924944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吹き出し 3"/>
          <p:cNvSpPr/>
          <p:nvPr/>
        </p:nvSpPr>
        <p:spPr>
          <a:xfrm>
            <a:off x="6307942" y="162062"/>
            <a:ext cx="2404332" cy="1368152"/>
          </a:xfrm>
          <a:prstGeom prst="wedgeRoundRectCallout">
            <a:avLst>
              <a:gd name="adj1" fmla="val -37014"/>
              <a:gd name="adj2" fmla="val 12933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/>
              <a:t>交代して</a:t>
            </a:r>
            <a:r>
              <a:rPr kumimoji="1" lang="en-US" altLang="ja-JP" sz="2800" b="1" dirty="0" smtClean="0"/>
              <a:t>…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161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どうしよう</a:t>
            </a:r>
            <a:r>
              <a:rPr kumimoji="1" lang="en-US" altLang="ja-JP" dirty="0" smtClean="0"/>
              <a:t>….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lang="ja-JP" altLang="en-US" dirty="0" smtClean="0"/>
              <a:t>全部描いたら大変</a:t>
            </a:r>
            <a:r>
              <a:rPr lang="en-US" altLang="ja-JP" dirty="0" smtClean="0"/>
              <a:t>…</a:t>
            </a:r>
          </a:p>
          <a:p>
            <a:endParaRPr kumimoji="1" lang="en-US" altLang="ja-JP" dirty="0"/>
          </a:p>
          <a:p>
            <a:r>
              <a:rPr lang="ja-JP" altLang="en-US" dirty="0" smtClean="0"/>
              <a:t>パソコンにやらせよう</a:t>
            </a:r>
            <a:r>
              <a:rPr lang="en-US" altLang="ja-JP" dirty="0" smtClean="0"/>
              <a:t>!!</a:t>
            </a:r>
          </a:p>
          <a:p>
            <a:endParaRPr kumimoji="1" lang="en-US" altLang="ja-JP" dirty="0"/>
          </a:p>
        </p:txBody>
      </p:sp>
      <p:pic>
        <p:nvPicPr>
          <p:cNvPr id="4098" name="Picture 2" descr="コトバ解説：「へとへと」と「くたくた」と「ぐったり」の違い - 毎日新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56" y="1410184"/>
            <a:ext cx="2924944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吹き出し 3"/>
          <p:cNvSpPr/>
          <p:nvPr/>
        </p:nvSpPr>
        <p:spPr>
          <a:xfrm>
            <a:off x="6307942" y="162062"/>
            <a:ext cx="2404332" cy="1368152"/>
          </a:xfrm>
          <a:prstGeom prst="wedgeRoundRectCallout">
            <a:avLst>
              <a:gd name="adj1" fmla="val -37014"/>
              <a:gd name="adj2" fmla="val 12933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/>
              <a:t>交代して</a:t>
            </a:r>
            <a:r>
              <a:rPr kumimoji="1" lang="en-US" altLang="ja-JP" sz="2800" b="1" dirty="0" smtClean="0"/>
              <a:t>…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901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どうしよう</a:t>
            </a:r>
            <a:r>
              <a:rPr kumimoji="1" lang="en-US" altLang="ja-JP" dirty="0" smtClean="0"/>
              <a:t>….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lang="ja-JP" altLang="en-US" dirty="0" smtClean="0"/>
              <a:t>全部描いたら大変</a:t>
            </a:r>
            <a:r>
              <a:rPr lang="en-US" altLang="ja-JP" dirty="0" smtClean="0"/>
              <a:t>…</a:t>
            </a:r>
          </a:p>
          <a:p>
            <a:endParaRPr kumimoji="1" lang="en-US" altLang="ja-JP" dirty="0"/>
          </a:p>
          <a:p>
            <a:r>
              <a:rPr lang="ja-JP" altLang="en-US" dirty="0" smtClean="0"/>
              <a:t>パソコンにやらせよう</a:t>
            </a:r>
            <a:r>
              <a:rPr lang="en-US" altLang="ja-JP" dirty="0" smtClean="0"/>
              <a:t>!!</a:t>
            </a:r>
          </a:p>
          <a:p>
            <a:endParaRPr kumimoji="1" lang="en-US" altLang="ja-JP" dirty="0"/>
          </a:p>
          <a:p>
            <a:r>
              <a:rPr lang="ja-JP" altLang="en-US" dirty="0" smtClean="0"/>
              <a:t>キーフレームアニメーションを使う</a:t>
            </a:r>
            <a:endParaRPr kumimoji="1" lang="ja-JP" altLang="en-US" dirty="0"/>
          </a:p>
        </p:txBody>
      </p:sp>
      <p:pic>
        <p:nvPicPr>
          <p:cNvPr id="4098" name="Picture 2" descr="コトバ解説：「へとへと」と「くたくた」と「ぐったり」の違い - 毎日新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56" y="1410184"/>
            <a:ext cx="2924944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吹き出し 3"/>
          <p:cNvSpPr/>
          <p:nvPr/>
        </p:nvSpPr>
        <p:spPr>
          <a:xfrm>
            <a:off x="6307942" y="162062"/>
            <a:ext cx="2404332" cy="1368152"/>
          </a:xfrm>
          <a:prstGeom prst="wedgeRoundRectCallout">
            <a:avLst>
              <a:gd name="adj1" fmla="val -37014"/>
              <a:gd name="adj2" fmla="val 12933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/>
              <a:t>交代して</a:t>
            </a:r>
            <a:r>
              <a:rPr kumimoji="1" lang="en-US" altLang="ja-JP" sz="2800" b="1" dirty="0" smtClean="0"/>
              <a:t>…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727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キーフレームアニメーション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主要</a:t>
            </a:r>
            <a:r>
              <a:rPr lang="ja-JP" altLang="en-US" dirty="0" smtClean="0"/>
              <a:t>な絵（キーフレーム）を描く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r="86993"/>
          <a:stretch/>
        </p:blipFill>
        <p:spPr>
          <a:xfrm>
            <a:off x="816967" y="2113533"/>
            <a:ext cx="1105792" cy="177073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86045"/>
          <a:stretch/>
        </p:blipFill>
        <p:spPr>
          <a:xfrm>
            <a:off x="7524328" y="2109217"/>
            <a:ext cx="1162472" cy="17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鉄拳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26" name="AutoShape 2" descr="「鉄拳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028" name="AutoShape 4" descr="http://hiroi24.com/wp-content/uploads/2016/07/tekken_net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556034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キーフレームアニメーション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主要</a:t>
            </a:r>
            <a:r>
              <a:rPr lang="ja-JP" altLang="en-US" dirty="0" smtClean="0"/>
              <a:t>な絵（キーフレーム）を描く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/>
              <a:t>自動</a:t>
            </a:r>
            <a:r>
              <a:rPr lang="ja-JP" altLang="en-US" dirty="0" smtClean="0"/>
              <a:t>で</a:t>
            </a:r>
            <a:r>
              <a:rPr kumimoji="1" lang="ja-JP" altLang="en-US" dirty="0" smtClean="0"/>
              <a:t>補ってくれる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r="86993"/>
          <a:stretch/>
        </p:blipFill>
        <p:spPr>
          <a:xfrm>
            <a:off x="816967" y="2113533"/>
            <a:ext cx="1105792" cy="177073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86045"/>
          <a:stretch/>
        </p:blipFill>
        <p:spPr>
          <a:xfrm>
            <a:off x="7524328" y="2109217"/>
            <a:ext cx="1162472" cy="173497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" y="4764088"/>
            <a:ext cx="74390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作ってみよう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実習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600200"/>
            <a:ext cx="5934075" cy="4886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947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オリ太郎を動かそう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17105"/>
            <a:ext cx="53340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オリ太郎を動かそう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17105"/>
            <a:ext cx="5334000" cy="4438650"/>
          </a:xfrm>
          <a:prstGeom prst="rect">
            <a:avLst/>
          </a:prstGeom>
        </p:spPr>
      </p:pic>
      <p:sp>
        <p:nvSpPr>
          <p:cNvPr id="5" name="乗算 4"/>
          <p:cNvSpPr/>
          <p:nvPr/>
        </p:nvSpPr>
        <p:spPr>
          <a:xfrm>
            <a:off x="3419872" y="-315416"/>
            <a:ext cx="4896544" cy="2520280"/>
          </a:xfrm>
          <a:prstGeom prst="mathMultiply">
            <a:avLst>
              <a:gd name="adj1" fmla="val 71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6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オリ太郎を動</a:t>
            </a:r>
            <a:r>
              <a:rPr lang="ja-JP" altLang="en-US" dirty="0" smtClean="0"/>
              <a:t>かして感情を表現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A..</a:t>
            </a:r>
            <a:r>
              <a:rPr kumimoji="1" lang="ja-JP" altLang="en-US" dirty="0" smtClean="0"/>
              <a:t>驚いてるオリ太郎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B..</a:t>
            </a:r>
            <a:r>
              <a:rPr kumimoji="1" lang="ja-JP" altLang="en-US" dirty="0" smtClean="0"/>
              <a:t>怒ってるオリ太郎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60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オリ太郎を動かして感情を表現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①表情や動き</a:t>
            </a:r>
            <a:r>
              <a:rPr lang="ja-JP" altLang="en-US" dirty="0"/>
              <a:t>・</a:t>
            </a:r>
            <a:r>
              <a:rPr kumimoji="1" lang="ja-JP" altLang="en-US" dirty="0" smtClean="0"/>
              <a:t>色・記号等で感情を表現する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②文字は入れない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28470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オリ太郎を動かして感情を表現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①表情や動き</a:t>
            </a:r>
            <a:r>
              <a:rPr lang="ja-JP" altLang="en-US" dirty="0"/>
              <a:t>・</a:t>
            </a:r>
            <a:r>
              <a:rPr kumimoji="1" lang="ja-JP" altLang="en-US" dirty="0" smtClean="0"/>
              <a:t>色・記号等で感情を表現する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②文字は入れない</a:t>
            </a:r>
            <a:endParaRPr kumimoji="1" lang="en-US" altLang="ja-JP" dirty="0" smtClean="0"/>
          </a:p>
        </p:txBody>
      </p:sp>
      <p:pic>
        <p:nvPicPr>
          <p:cNvPr id="7170" name="Picture 2" descr="ガーンとショックを受けるマークのイラスト - フォトスク：無料のフリー高画質写真素材画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84" y="2811265"/>
            <a:ext cx="196696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ガーンの画像235点｜完全無料画像検索のプリ画像💓byG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56024"/>
            <a:ext cx="1651884" cy="177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わーい[81824745]｜完全無料画像検索のプリ画像 byGM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1" t="19078" r="12849"/>
          <a:stretch/>
        </p:blipFill>
        <p:spPr bwMode="auto">
          <a:xfrm>
            <a:off x="1259632" y="4757551"/>
            <a:ext cx="1503846" cy="16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わーいと喜ぶイラスト・やったーばんざーいい | かわいい無料イラスト素材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C1E9"/>
              </a:clrFrom>
              <a:clrTo>
                <a:srgbClr val="FFC1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482" y="4684911"/>
            <a:ext cx="1658714" cy="165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ぶち猫 にゃんこ＜怒ってます！＞ | 無料イラスト素材｜素材ラ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53" y="4684911"/>
            <a:ext cx="1541177" cy="154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5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動くスタンプ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動くスタンプ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600200"/>
            <a:ext cx="2076450" cy="18288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79" y="4375150"/>
            <a:ext cx="1819275" cy="193357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6" y="2924944"/>
            <a:ext cx="1619250" cy="164782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98" y="4775718"/>
            <a:ext cx="1981200" cy="17526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49" y="1947873"/>
            <a:ext cx="18383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オリ太郎を動かして感情を表現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①表情や動き</a:t>
            </a:r>
            <a:r>
              <a:rPr lang="ja-JP" altLang="en-US" dirty="0"/>
              <a:t>・</a:t>
            </a:r>
            <a:r>
              <a:rPr kumimoji="1" lang="ja-JP" altLang="en-US" dirty="0" smtClean="0"/>
              <a:t>色・記号等で感情を表現する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②文字は入れない</a:t>
            </a:r>
            <a:endParaRPr kumimoji="1" lang="en-US" altLang="ja-JP" dirty="0" smtClean="0"/>
          </a:p>
        </p:txBody>
      </p:sp>
      <p:pic>
        <p:nvPicPr>
          <p:cNvPr id="7170" name="Picture 2" descr="ガーンとショックを受けるマークのイラスト - フォトスク：無料のフリー高画質写真素材画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84" y="2811265"/>
            <a:ext cx="196696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ガーンの画像235点｜完全無料画像検索のプリ画像💓byG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56024"/>
            <a:ext cx="1651884" cy="177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わーい[81824745]｜完全無料画像検索のプリ画像 byGM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1" t="19078" r="12849"/>
          <a:stretch/>
        </p:blipFill>
        <p:spPr bwMode="auto">
          <a:xfrm>
            <a:off x="1259632" y="4757551"/>
            <a:ext cx="1503846" cy="16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わーいと喜ぶイラスト・やったーばんざーいい | かわいい無料イラスト素材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C1E9"/>
              </a:clrFrom>
              <a:clrTo>
                <a:srgbClr val="FFC1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482" y="4684911"/>
            <a:ext cx="1658714" cy="165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ぶち猫 にゃんこ＜怒ってます！＞ | 無料イラスト素材｜素材ラ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53" y="4684911"/>
            <a:ext cx="1541177" cy="154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7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r>
              <a:rPr kumimoji="1" lang="en-US" altLang="ja-JP" dirty="0" smtClean="0"/>
              <a:t>google</a:t>
            </a:r>
            <a:r>
              <a:rPr kumimoji="1" lang="ja-JP" altLang="en-US" dirty="0" smtClean="0"/>
              <a:t>フォームで振り返り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95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最近では</a:t>
            </a:r>
            <a:r>
              <a:rPr kumimoji="1" lang="en-US" altLang="ja-JP" dirty="0" smtClean="0"/>
              <a:t>…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スピードが早い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滑らかにするにはどうすればいい？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リミテッドアニメーション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フルアニメーション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60fps</a:t>
            </a:r>
          </a:p>
          <a:p>
            <a:r>
              <a:rPr lang="en-US" altLang="ja-JP" dirty="0" smtClean="0"/>
              <a:t>….</a:t>
            </a:r>
            <a:r>
              <a:rPr lang="ja-JP" altLang="en-US" dirty="0" smtClean="0"/>
              <a:t>滑らか感がある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smtClean="0"/>
              <a:t>30fps</a:t>
            </a:r>
          </a:p>
          <a:p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スピード感がある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原画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動画（フレーム補完）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パラパラマンガ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00240"/>
            <a:ext cx="4400633" cy="408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なぜ動いてみえるのか？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なぜ動いてみえるのか？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>
          <a:blip r:embed="rId2" cstate="print"/>
          <a:srcRect l="1939" t="3356" r="2332" b="5359"/>
          <a:stretch>
            <a:fillRect/>
          </a:stretch>
        </p:blipFill>
        <p:spPr bwMode="auto">
          <a:xfrm>
            <a:off x="1857356" y="3929066"/>
            <a:ext cx="3031843" cy="157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雲形吹き出し 4"/>
          <p:cNvSpPr/>
          <p:nvPr/>
        </p:nvSpPr>
        <p:spPr>
          <a:xfrm>
            <a:off x="5214942" y="3000372"/>
            <a:ext cx="3929058" cy="2214578"/>
          </a:xfrm>
          <a:prstGeom prst="cloudCallout">
            <a:avLst>
              <a:gd name="adj1" fmla="val -72207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像が</a:t>
            </a:r>
            <a:r>
              <a:rPr lang="en-US" altLang="ja-JP" dirty="0" smtClean="0"/>
              <a:t>2</a:t>
            </a:r>
            <a:r>
              <a:rPr lang="ja-JP" altLang="en-US" dirty="0" smtClean="0"/>
              <a:t>つ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映るので一つだろう</a:t>
            </a:r>
            <a:endParaRPr kumimoji="1" lang="ja-JP" altLang="en-US" dirty="0"/>
          </a:p>
        </p:txBody>
      </p:sp>
      <p:pic>
        <p:nvPicPr>
          <p:cNvPr id="1026" name="Picture 2" descr="\\10.95.0.70\amai.takato$\授業\社会と情報\3-8\ボール\スライド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643182"/>
            <a:ext cx="1357322" cy="10183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\\10.95.0.70\amai.takato$\授業\社会と情報\3-8\ボール\スライド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643182"/>
            <a:ext cx="1285884" cy="964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4974</TotalTime>
  <Words>498</Words>
  <Application>Microsoft Office PowerPoint</Application>
  <PresentationFormat>画面に合わせる (4:3)</PresentationFormat>
  <Paragraphs>171</Paragraphs>
  <Slides>56</Slides>
  <Notes>7</Notes>
  <HiddenSlides>6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56</vt:i4>
      </vt:variant>
    </vt:vector>
  </HeadingPairs>
  <TitlesOfParts>
    <vt:vector size="61" baseType="lpstr">
      <vt:lpstr>ＭＳ Ｐゴシック</vt:lpstr>
      <vt:lpstr>游ゴシック</vt:lpstr>
      <vt:lpstr>Arial</vt:lpstr>
      <vt:lpstr>Calibri</vt:lpstr>
      <vt:lpstr>Office テーマ</vt:lpstr>
      <vt:lpstr>PowerPoint プレゼンテーション</vt:lpstr>
      <vt:lpstr>動画の表現方法</vt:lpstr>
      <vt:lpstr>ネタ</vt:lpstr>
      <vt:lpstr>鉄拳</vt:lpstr>
      <vt:lpstr>最近では… </vt:lpstr>
      <vt:lpstr>パラパラマンガ</vt:lpstr>
      <vt:lpstr>PowerPoint プレゼンテーション</vt:lpstr>
      <vt:lpstr>なぜ動いてみえるのか？</vt:lpstr>
      <vt:lpstr>なぜ動いてみえるのか？</vt:lpstr>
      <vt:lpstr>なぜ動いてみえるのか？</vt:lpstr>
      <vt:lpstr>PowerPoint プレゼンテーション</vt:lpstr>
      <vt:lpstr>動画=</vt:lpstr>
      <vt:lpstr>動画=静止画の組み合わせ</vt:lpstr>
      <vt:lpstr>動画=静止画の組み合わせ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フレームレート=1秒間に使っているフレーム数</vt:lpstr>
      <vt:lpstr>フレームレート</vt:lpstr>
      <vt:lpstr>フレームレート</vt:lpstr>
      <vt:lpstr>フレームレート</vt:lpstr>
      <vt:lpstr>フレームレート</vt:lpstr>
      <vt:lpstr>20分の30fpsの動画を作ったら…</vt:lpstr>
      <vt:lpstr>20分の30fpsの動画を作ったら…</vt:lpstr>
      <vt:lpstr>20分の30fpsの動画を作ったら…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白雪姫</vt:lpstr>
      <vt:lpstr>白雪姫</vt:lpstr>
      <vt:lpstr>PowerPoint プレゼンテーション</vt:lpstr>
      <vt:lpstr>どうしよう….</vt:lpstr>
      <vt:lpstr>どうしよう….</vt:lpstr>
      <vt:lpstr>どうしよう….</vt:lpstr>
      <vt:lpstr>どうしよう….</vt:lpstr>
      <vt:lpstr>キーフレームアニメーション</vt:lpstr>
      <vt:lpstr>キーフレームアニメーション</vt:lpstr>
      <vt:lpstr>作ってみよう</vt:lpstr>
      <vt:lpstr>オリ太郎を動かそう</vt:lpstr>
      <vt:lpstr>オリ太郎を動かそう</vt:lpstr>
      <vt:lpstr>オリ太郎を動かして感情を表現</vt:lpstr>
      <vt:lpstr>オリ太郎を動かして感情を表現</vt:lpstr>
      <vt:lpstr>オリ太郎を動かして感情を表現</vt:lpstr>
      <vt:lpstr>動くスタンプ</vt:lpstr>
      <vt:lpstr>オリ太郎を動かして感情を表現</vt:lpstr>
      <vt:lpstr>PowerPoint プレゼンテーション</vt:lpstr>
      <vt:lpstr>スピードが早い</vt:lpstr>
      <vt:lpstr>PowerPoint プレゼンテーション</vt:lpstr>
      <vt:lpstr>リミテッドアニメーション</vt:lpstr>
      <vt:lpstr>フルアニメーション</vt:lpstr>
      <vt:lpstr>PowerPoint プレゼンテーション</vt:lpstr>
      <vt:lpstr>原画</vt:lpstr>
      <vt:lpstr>動画（フレーム補完）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Teacher</dc:creator>
  <cp:lastModifiedBy>Administrator</cp:lastModifiedBy>
  <cp:revision>33</cp:revision>
  <dcterms:created xsi:type="dcterms:W3CDTF">2017-02-06T01:15:51Z</dcterms:created>
  <dcterms:modified xsi:type="dcterms:W3CDTF">2020-10-29T11:30:14Z</dcterms:modified>
</cp:coreProperties>
</file>